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Comfortaa SemiBold"/>
      <p:regular r:id="rId18"/>
      <p:bold r:id="rId19"/>
    </p:embeddedFont>
    <p:embeddedFont>
      <p:font typeface="Raleway"/>
      <p:regular r:id="rId20"/>
      <p:bold r:id="rId21"/>
      <p:italic r:id="rId22"/>
      <p:boldItalic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Raleway Medium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Robo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Lato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33" Type="http://schemas.openxmlformats.org/officeDocument/2006/relationships/font" Target="fonts/RalewayMedium-bold.fntdata"/><Relationship Id="rId10" Type="http://schemas.openxmlformats.org/officeDocument/2006/relationships/slide" Target="slides/slide5.xml"/><Relationship Id="rId32" Type="http://schemas.openxmlformats.org/officeDocument/2006/relationships/font" Target="fonts/RalewayMedium-regular.fntdata"/><Relationship Id="rId13" Type="http://schemas.openxmlformats.org/officeDocument/2006/relationships/slide" Target="slides/slide8.xml"/><Relationship Id="rId35" Type="http://schemas.openxmlformats.org/officeDocument/2006/relationships/font" Target="fonts/RalewayMedium-boldItalic.fntdata"/><Relationship Id="rId12" Type="http://schemas.openxmlformats.org/officeDocument/2006/relationships/slide" Target="slides/slide7.xml"/><Relationship Id="rId34" Type="http://schemas.openxmlformats.org/officeDocument/2006/relationships/font" Target="fonts/RalewayMedium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ComfortaaSemiBold-bold.fntdata"/><Relationship Id="rId18" Type="http://schemas.openxmlformats.org/officeDocument/2006/relationships/font" Target="fonts/ComfortaaSemiBold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c7e655dca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c7e655dca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c7e655dca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c7e655dca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c7e655dca7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c7e655dca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c7b301bdb2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c7b301bdb2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c7b301bdb2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c7b301bdb2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7b301bdb2_0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7b301bdb2_0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c7e655dca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c7e655dca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c7e655dca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c7e655dca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c7e655dca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c7e655dca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c7e655dca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c7e655dca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7e655dca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c7e655dca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/>
        </p:nvSpPr>
        <p:spPr>
          <a:xfrm>
            <a:off x="750950" y="2293625"/>
            <a:ext cx="6751800" cy="22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GROUP P7016</a:t>
            </a:r>
            <a:endParaRPr sz="15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AUTOMATED SKILL-REVIEWING WEBSITE AND RESUME ANALYZER</a:t>
            </a:r>
            <a:endParaRPr sz="15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UNDER THE GUIDANCE OF DR.K.DHANASREE DEVI MA’AM</a:t>
            </a:r>
            <a:endParaRPr sz="15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MAJOR PROJECT-FINAL REVIEW</a:t>
            </a:r>
            <a:endParaRPr sz="15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3736000" y="4668825"/>
            <a:ext cx="15303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01.04.2024</a:t>
            </a:r>
            <a:endParaRPr sz="1300">
              <a:solidFill>
                <a:schemeClr val="lt1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275" y="289400"/>
            <a:ext cx="2676525" cy="105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/>
        </p:nvSpPr>
        <p:spPr>
          <a:xfrm>
            <a:off x="738125" y="846875"/>
            <a:ext cx="4032300" cy="12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USER LOGIN AND FEEDBACK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3" name="Google Shape;1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125" y="1372150"/>
            <a:ext cx="3833874" cy="344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6725" y="1381005"/>
            <a:ext cx="4267200" cy="343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/>
        </p:nvSpPr>
        <p:spPr>
          <a:xfrm>
            <a:off x="4863800" y="1538400"/>
            <a:ext cx="4133700" cy="3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Python function, </a:t>
            </a:r>
            <a:r>
              <a:rPr lang="en" sz="550">
                <a:solidFill>
                  <a:srgbClr val="0D0D0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getScore</a:t>
            </a: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calculates a score based on matching skills between a job requirement and a list of skills provided as input.</a:t>
            </a:r>
            <a:endParaRPr sz="7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None/>
            </a:pP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establishes a connection to a MySQL database named 'resumeanalysis' using </a:t>
            </a:r>
            <a:r>
              <a:rPr lang="en" sz="550">
                <a:solidFill>
                  <a:srgbClr val="0D0D0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pymysql</a:t>
            </a: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7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None/>
            </a:pP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retrieves the required skills for a job from the 'postjob' table in the database based on the </a:t>
            </a:r>
            <a:r>
              <a:rPr lang="en" sz="550">
                <a:solidFill>
                  <a:srgbClr val="0D0D0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job_id</a:t>
            </a: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parameter.</a:t>
            </a:r>
            <a:endParaRPr sz="7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None/>
            </a:pP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processes the retrieved </a:t>
            </a:r>
            <a:r>
              <a:rPr lang="en" sz="550">
                <a:solidFill>
                  <a:srgbClr val="0D0D0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require_skills</a:t>
            </a: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by splitting them into a list and converting them to lowercase.</a:t>
            </a:r>
            <a:endParaRPr sz="7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None/>
            </a:pP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processes the input </a:t>
            </a:r>
            <a:r>
              <a:rPr lang="en" sz="550">
                <a:solidFill>
                  <a:srgbClr val="0D0D0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list by converting all elements to lowercase and stripping any whitespace.</a:t>
            </a:r>
            <a:endParaRPr sz="7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200"/>
              <a:buFont typeface="Roboto"/>
              <a:buNone/>
            </a:pP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finds the common skills between </a:t>
            </a:r>
            <a:r>
              <a:rPr lang="en" sz="550">
                <a:solidFill>
                  <a:srgbClr val="0D0D0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skills</a:t>
            </a: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550">
                <a:solidFill>
                  <a:srgbClr val="0D0D0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require_skills</a:t>
            </a: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7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700"/>
              <a:buFont typeface="Roboto"/>
              <a:buNone/>
            </a:pP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calculates the score based on the number of common skills found:</a:t>
            </a:r>
            <a:endParaRPr sz="7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73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700"/>
              <a:buFont typeface="Roboto"/>
              <a:buChar char="●"/>
            </a:pP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If all required skills are present, it assigns a score of 100.</a:t>
            </a:r>
            <a:endParaRPr sz="7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73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700"/>
              <a:buFont typeface="Roboto"/>
              <a:buChar char="●"/>
            </a:pP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If only some required skills are present, it calculates the score as the ratio of found skills to required skills and scales it to a percentage.</a:t>
            </a:r>
            <a:endParaRPr sz="7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700"/>
              <a:buFont typeface="Roboto"/>
              <a:buNone/>
            </a:pP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returns the calculated score.</a:t>
            </a:r>
            <a:endParaRPr sz="7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Note: The code directly accesses the database using raw SQL queries, which can be a security risk and may not follow best practices such as using Django's ORM for database operations and parameterized queries to prevent SQL injection attacks.</a:t>
            </a:r>
            <a:endParaRPr sz="7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3"/>
          <p:cNvSpPr txBox="1"/>
          <p:nvPr/>
        </p:nvSpPr>
        <p:spPr>
          <a:xfrm>
            <a:off x="567175" y="1390775"/>
            <a:ext cx="4180200" cy="3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 u="sng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#getScore code</a:t>
            </a:r>
            <a:endParaRPr b="1" sz="800" u="sng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def getScore(job_id, skills):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require_skills = None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score = 0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con = pymysql.connect(host='127.0.0.1',port = 3306,user = 'root', password = 'root', database = 'resumeanalysis',charset='utf8')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with con: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cur = con.cursor()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cur.execute("select skills FROM postjob where job_id='"+job_id+"'")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rows = cur.fetchall()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for row in rows: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    require_skills = row[0]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require_skills = require_skills.strip().split(",")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for i in range(len(skills)):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skills[i] = skills[i].lower().strip()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for i in range(len(require_skills)):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require_skills[i] = require_skills[i].lower()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print(require_skills)    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found_skills = [x for x in skills if x in require_skills]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if len(found_skills) &gt; 0: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if len(found_skills) &gt;= len(require_skills):</a:t>
            </a:r>
            <a:endParaRPr sz="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   </a:t>
            </a: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score = 100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else: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    score = len(found_skills) / len(require_skills)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    score = score * 100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return score       </a:t>
            </a:r>
            <a:endParaRPr sz="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/>
          <p:nvPr/>
        </p:nvSpPr>
        <p:spPr>
          <a:xfrm>
            <a:off x="476188" y="1652137"/>
            <a:ext cx="8191622" cy="10626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C9DAF8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CE5CD"/>
                </a:solidFill>
                <a:latin typeface="Arial"/>
              </a:rPr>
              <a:t>THANK YOU</a:t>
            </a:r>
          </a:p>
        </p:txBody>
      </p:sp>
      <p:sp>
        <p:nvSpPr>
          <p:cNvPr id="186" name="Google Shape;186;p24"/>
          <p:cNvSpPr txBox="1"/>
          <p:nvPr/>
        </p:nvSpPr>
        <p:spPr>
          <a:xfrm>
            <a:off x="598300" y="3107850"/>
            <a:ext cx="4141200" cy="13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To our esteemed guide,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DR.K.DHANASREE DEVI MA’AM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To the panel,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DR. M. AKKALAKSHMI MA’AM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DR. RIYAZUDDIN Y MD SIR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DR. DEEPAK N BIRADAR SIR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DR. T. VIJAYA SARADHI SIR(SPOC)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/>
        </p:nvSpPr>
        <p:spPr>
          <a:xfrm>
            <a:off x="857250" y="1849125"/>
            <a:ext cx="7509900" cy="22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F1F1F"/>
              </a:buClr>
              <a:buSzPts val="1200"/>
              <a:buChar char="●"/>
            </a:pPr>
            <a:r>
              <a:rPr lang="en" sz="1200">
                <a:solidFill>
                  <a:srgbClr val="1F1F1F"/>
                </a:solidFill>
                <a:highlight>
                  <a:srgbClr val="FFFFFF"/>
                </a:highlight>
              </a:rPr>
              <a:t>The traditional resume screening process is time-consuming and manual.</a:t>
            </a:r>
            <a:endParaRPr sz="12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F1F1F"/>
              </a:buClr>
              <a:buSzPts val="1200"/>
              <a:buChar char="●"/>
            </a:pPr>
            <a:r>
              <a:rPr lang="en" sz="1200">
                <a:solidFill>
                  <a:srgbClr val="1F1F1F"/>
                </a:solidFill>
                <a:highlight>
                  <a:srgbClr val="FFFFFF"/>
                </a:highlight>
              </a:rPr>
              <a:t>Recruiters often have to screen through hundreds of resumes for a single position.</a:t>
            </a:r>
            <a:endParaRPr sz="12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F1F1F"/>
              </a:buClr>
              <a:buSzPts val="1200"/>
              <a:buChar char="●"/>
            </a:pPr>
            <a:r>
              <a:rPr lang="en" sz="1200">
                <a:solidFill>
                  <a:srgbClr val="1F1F1F"/>
                </a:solidFill>
                <a:highlight>
                  <a:srgbClr val="FFFFFF"/>
                </a:highlight>
              </a:rPr>
              <a:t>This can lead to errors and inconsistencies in the screening process.</a:t>
            </a:r>
            <a:endParaRPr sz="12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F1F1F"/>
              </a:buClr>
              <a:buSzPts val="1200"/>
              <a:buChar char="●"/>
            </a:pPr>
            <a:r>
              <a:rPr lang="en" sz="1200">
                <a:solidFill>
                  <a:srgbClr val="1F1F1F"/>
                </a:solidFill>
                <a:highlight>
                  <a:srgbClr val="FFFFFF"/>
                </a:highlight>
              </a:rPr>
              <a:t>Job seekers often struggle to tailor their resumes to specific job requirements.</a:t>
            </a:r>
            <a:endParaRPr sz="12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743925" y="1353175"/>
            <a:ext cx="3096000" cy="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 u="sng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PROBLEM STATEMENT</a:t>
            </a:r>
            <a:endParaRPr b="1" sz="1300" u="sng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p15"/>
          <p:cNvCxnSpPr>
            <a:stCxn id="100" idx="6"/>
            <a:endCxn id="101" idx="2"/>
          </p:cNvCxnSpPr>
          <p:nvPr/>
        </p:nvCxnSpPr>
        <p:spPr>
          <a:xfrm>
            <a:off x="3457925" y="2911800"/>
            <a:ext cx="702300" cy="9360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" name="Google Shape;102;p15"/>
          <p:cNvCxnSpPr>
            <a:stCxn id="100" idx="6"/>
            <a:endCxn id="103" idx="2"/>
          </p:cNvCxnSpPr>
          <p:nvPr/>
        </p:nvCxnSpPr>
        <p:spPr>
          <a:xfrm flipH="1" rot="10800000">
            <a:off x="3457925" y="1975800"/>
            <a:ext cx="702300" cy="9360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" name="Google Shape;104;p15"/>
          <p:cNvCxnSpPr>
            <a:stCxn id="105" idx="3"/>
            <a:endCxn id="106" idx="2"/>
          </p:cNvCxnSpPr>
          <p:nvPr/>
        </p:nvCxnSpPr>
        <p:spPr>
          <a:xfrm flipH="1" rot="10800000">
            <a:off x="5516450" y="1518600"/>
            <a:ext cx="586200" cy="457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" name="Google Shape;107;p15"/>
          <p:cNvCxnSpPr>
            <a:stCxn id="105" idx="3"/>
            <a:endCxn id="108" idx="2"/>
          </p:cNvCxnSpPr>
          <p:nvPr/>
        </p:nvCxnSpPr>
        <p:spPr>
          <a:xfrm>
            <a:off x="5516450" y="1975800"/>
            <a:ext cx="586200" cy="442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" name="Google Shape;109;p15"/>
          <p:cNvCxnSpPr>
            <a:stCxn id="110" idx="3"/>
            <a:endCxn id="111" idx="2"/>
          </p:cNvCxnSpPr>
          <p:nvPr/>
        </p:nvCxnSpPr>
        <p:spPr>
          <a:xfrm flipH="1" rot="10800000">
            <a:off x="5516450" y="3390600"/>
            <a:ext cx="586200" cy="457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" name="Google Shape;112;p15"/>
          <p:cNvCxnSpPr>
            <a:stCxn id="110" idx="3"/>
            <a:endCxn id="113" idx="2"/>
          </p:cNvCxnSpPr>
          <p:nvPr/>
        </p:nvCxnSpPr>
        <p:spPr>
          <a:xfrm>
            <a:off x="5516450" y="3847800"/>
            <a:ext cx="586200" cy="471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4" name="Google Shape;114;p15"/>
          <p:cNvGrpSpPr/>
          <p:nvPr/>
        </p:nvGrpSpPr>
        <p:grpSpPr>
          <a:xfrm>
            <a:off x="6102650" y="1359000"/>
            <a:ext cx="1356300" cy="319200"/>
            <a:chOff x="5592550" y="1018950"/>
            <a:chExt cx="1356300" cy="319200"/>
          </a:xfrm>
        </p:grpSpPr>
        <p:sp>
          <p:nvSpPr>
            <p:cNvPr id="115" name="Google Shape;115;p15"/>
            <p:cNvSpPr/>
            <p:nvPr/>
          </p:nvSpPr>
          <p:spPr>
            <a:xfrm>
              <a:off x="5766550" y="10189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B713F"/>
                  </a:solidFill>
                  <a:latin typeface="Roboto"/>
                  <a:ea typeface="Roboto"/>
                  <a:cs typeface="Roboto"/>
                  <a:sym typeface="Roboto"/>
                </a:rPr>
                <a:t>FRONT END/</a:t>
              </a:r>
              <a:endParaRPr sz="1100">
                <a:solidFill>
                  <a:srgbClr val="0B713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B713F"/>
                  </a:solidFill>
                  <a:latin typeface="Roboto"/>
                  <a:ea typeface="Roboto"/>
                  <a:cs typeface="Roboto"/>
                  <a:sym typeface="Roboto"/>
                </a:rPr>
                <a:t>BACK END</a:t>
              </a:r>
              <a:endParaRPr sz="1100">
                <a:solidFill>
                  <a:srgbClr val="0B71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" name="Google Shape;116;p15"/>
          <p:cNvGrpSpPr/>
          <p:nvPr/>
        </p:nvGrpSpPr>
        <p:grpSpPr>
          <a:xfrm>
            <a:off x="4160150" y="1816200"/>
            <a:ext cx="1356300" cy="319200"/>
            <a:chOff x="3650050" y="1476150"/>
            <a:chExt cx="1356300" cy="319200"/>
          </a:xfrm>
        </p:grpSpPr>
        <p:sp>
          <p:nvSpPr>
            <p:cNvPr id="105" name="Google Shape;105;p15"/>
            <p:cNvSpPr/>
            <p:nvPr/>
          </p:nvSpPr>
          <p:spPr>
            <a:xfrm>
              <a:off x="3824050" y="14761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B713F"/>
                  </a:solidFill>
                  <a:latin typeface="Roboto"/>
                  <a:ea typeface="Roboto"/>
                  <a:cs typeface="Roboto"/>
                  <a:sym typeface="Roboto"/>
                </a:rPr>
                <a:t>DJANGO</a:t>
              </a:r>
              <a:endParaRPr sz="1100">
                <a:solidFill>
                  <a:srgbClr val="0B71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3650050" y="1548750"/>
              <a:ext cx="174000" cy="174000"/>
            </a:xfrm>
            <a:prstGeom prst="ellipse">
              <a:avLst/>
            </a:prstGeom>
            <a:solidFill>
              <a:srgbClr val="0B77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" name="Google Shape;117;p15"/>
          <p:cNvGrpSpPr/>
          <p:nvPr/>
        </p:nvGrpSpPr>
        <p:grpSpPr>
          <a:xfrm>
            <a:off x="1586975" y="2752200"/>
            <a:ext cx="1870950" cy="319200"/>
            <a:chOff x="1088075" y="2412150"/>
            <a:chExt cx="1870950" cy="319200"/>
          </a:xfrm>
        </p:grpSpPr>
        <p:sp>
          <p:nvSpPr>
            <p:cNvPr id="118" name="Google Shape;118;p15"/>
            <p:cNvSpPr/>
            <p:nvPr/>
          </p:nvSpPr>
          <p:spPr>
            <a:xfrm>
              <a:off x="1088075" y="2412150"/>
              <a:ext cx="16911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B713F"/>
                  </a:solidFill>
                  <a:latin typeface="Roboto"/>
                  <a:ea typeface="Roboto"/>
                  <a:cs typeface="Roboto"/>
                  <a:sym typeface="Roboto"/>
                </a:rPr>
                <a:t>WEBSITE IMPLEMENTATION</a:t>
              </a:r>
              <a:endParaRPr sz="1100">
                <a:solidFill>
                  <a:srgbClr val="0B71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2785025" y="2484750"/>
              <a:ext cx="174000" cy="174000"/>
            </a:xfrm>
            <a:prstGeom prst="ellipse">
              <a:avLst/>
            </a:prstGeom>
            <a:solidFill>
              <a:srgbClr val="0856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" name="Google Shape;119;p15"/>
          <p:cNvGrpSpPr/>
          <p:nvPr/>
        </p:nvGrpSpPr>
        <p:grpSpPr>
          <a:xfrm>
            <a:off x="4160150" y="3688200"/>
            <a:ext cx="1356300" cy="319200"/>
            <a:chOff x="3650050" y="3348150"/>
            <a:chExt cx="1356300" cy="319200"/>
          </a:xfrm>
        </p:grpSpPr>
        <p:sp>
          <p:nvSpPr>
            <p:cNvPr id="110" name="Google Shape;110;p15"/>
            <p:cNvSpPr/>
            <p:nvPr/>
          </p:nvSpPr>
          <p:spPr>
            <a:xfrm>
              <a:off x="3824050" y="33481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B713F"/>
                  </a:solidFill>
                  <a:latin typeface="Roboto"/>
                  <a:ea typeface="Roboto"/>
                  <a:cs typeface="Roboto"/>
                  <a:sym typeface="Roboto"/>
                </a:rPr>
                <a:t>PYTHON</a:t>
              </a:r>
              <a:endParaRPr sz="1100">
                <a:solidFill>
                  <a:srgbClr val="0B71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3650050" y="3420750"/>
              <a:ext cx="174000" cy="174000"/>
            </a:xfrm>
            <a:prstGeom prst="ellipse">
              <a:avLst/>
            </a:prstGeom>
            <a:solidFill>
              <a:srgbClr val="0B77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15"/>
          <p:cNvGrpSpPr/>
          <p:nvPr/>
        </p:nvGrpSpPr>
        <p:grpSpPr>
          <a:xfrm>
            <a:off x="6102650" y="2273400"/>
            <a:ext cx="1356300" cy="319200"/>
            <a:chOff x="5592550" y="1933350"/>
            <a:chExt cx="1356300" cy="319200"/>
          </a:xfrm>
        </p:grpSpPr>
        <p:sp>
          <p:nvSpPr>
            <p:cNvPr id="121" name="Google Shape;121;p15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B713F"/>
                  </a:solidFill>
                  <a:latin typeface="Roboto"/>
                  <a:ea typeface="Roboto"/>
                  <a:cs typeface="Roboto"/>
                  <a:sym typeface="Roboto"/>
                </a:rPr>
                <a:t>DATA EXTRACTION</a:t>
              </a:r>
              <a:endParaRPr sz="1100">
                <a:solidFill>
                  <a:srgbClr val="0B71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" name="Google Shape;122;p15"/>
          <p:cNvGrpSpPr/>
          <p:nvPr/>
        </p:nvGrpSpPr>
        <p:grpSpPr>
          <a:xfrm>
            <a:off x="6102650" y="3231000"/>
            <a:ext cx="2172300" cy="319200"/>
            <a:chOff x="5592550" y="2890950"/>
            <a:chExt cx="2172300" cy="319200"/>
          </a:xfrm>
        </p:grpSpPr>
        <p:sp>
          <p:nvSpPr>
            <p:cNvPr id="123" name="Google Shape;123;p15"/>
            <p:cNvSpPr/>
            <p:nvPr/>
          </p:nvSpPr>
          <p:spPr>
            <a:xfrm>
              <a:off x="5766550" y="2890950"/>
              <a:ext cx="19983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B713F"/>
                  </a:solidFill>
                  <a:latin typeface="Roboto"/>
                  <a:ea typeface="Roboto"/>
                  <a:cs typeface="Roboto"/>
                  <a:sym typeface="Roboto"/>
                </a:rPr>
                <a:t>SKILL REVIEWS/PERFORMANCE ANALYTICS</a:t>
              </a:r>
              <a:endParaRPr sz="1100">
                <a:solidFill>
                  <a:srgbClr val="0B71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5592550" y="2963550"/>
              <a:ext cx="174000" cy="174000"/>
            </a:xfrm>
            <a:prstGeom prst="ellipse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15"/>
          <p:cNvGrpSpPr/>
          <p:nvPr/>
        </p:nvGrpSpPr>
        <p:grpSpPr>
          <a:xfrm>
            <a:off x="6102650" y="4159575"/>
            <a:ext cx="1356300" cy="319200"/>
            <a:chOff x="5592550" y="3805350"/>
            <a:chExt cx="1356300" cy="319200"/>
          </a:xfrm>
        </p:grpSpPr>
        <p:sp>
          <p:nvSpPr>
            <p:cNvPr id="125" name="Google Shape;125;p15"/>
            <p:cNvSpPr/>
            <p:nvPr/>
          </p:nvSpPr>
          <p:spPr>
            <a:xfrm>
              <a:off x="5766550" y="38053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B713F"/>
                  </a:solidFill>
                  <a:latin typeface="Roboto"/>
                  <a:ea typeface="Roboto"/>
                  <a:cs typeface="Roboto"/>
                  <a:sym typeface="Roboto"/>
                </a:rPr>
                <a:t>REPORT GENERATION</a:t>
              </a:r>
              <a:endParaRPr sz="1100">
                <a:solidFill>
                  <a:srgbClr val="0B713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/>
        </p:nvSpPr>
        <p:spPr>
          <a:xfrm>
            <a:off x="743900" y="1263600"/>
            <a:ext cx="1990800" cy="5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PROCESS WORKFLOW</a:t>
            </a:r>
            <a:endParaRPr sz="1300" u="sng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/>
          <p:nvPr/>
        </p:nvSpPr>
        <p:spPr>
          <a:xfrm>
            <a:off x="722575" y="1204300"/>
            <a:ext cx="2066700" cy="3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INTERFACES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ENTRANCE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575" y="1931600"/>
            <a:ext cx="8008525" cy="29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 txBox="1"/>
          <p:nvPr/>
        </p:nvSpPr>
        <p:spPr>
          <a:xfrm>
            <a:off x="730350" y="1181000"/>
            <a:ext cx="3434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WEBSITE INTERFACES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650" y="1613025"/>
            <a:ext cx="6930525" cy="3072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125" y="1426625"/>
            <a:ext cx="2781300" cy="10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4900" y="1426625"/>
            <a:ext cx="4560775" cy="336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6125" y="2571750"/>
            <a:ext cx="2781300" cy="112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6125" y="3773050"/>
            <a:ext cx="2978774" cy="1121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8"/>
          <p:cNvSpPr txBox="1"/>
          <p:nvPr/>
        </p:nvSpPr>
        <p:spPr>
          <a:xfrm>
            <a:off x="722575" y="831350"/>
            <a:ext cx="37641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INIT, SETTINGS, URLS &amp; WSGI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/>
        </p:nvSpPr>
        <p:spPr>
          <a:xfrm>
            <a:off x="761425" y="1180975"/>
            <a:ext cx="4521900" cy="19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INSTALLED_APPS = [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'django.contrib.admin',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'django.contrib.auth',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'django.contrib.contenttypes',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'django.contrib.sessions',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'django.contrib.messages',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'django.contrib.staticfiles',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'ResumeAnalysisApp'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]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MIDDLEWARE = [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'django.middleware.security.SecurityMiddleware',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'django.contrib.sessions.middleware.SessionMiddleware',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'django.middleware.common.CommonMiddleware',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'django.middleware.csrf.CsrfViewMiddleware',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'django.contrib.auth.middleware.AuthenticationMiddleware',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'django.contrib.messages.middleware.MessageMiddleware',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'django.middleware.clickjacking.XFrameOptionsMiddleware',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]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19"/>
          <p:cNvSpPr txBox="1"/>
          <p:nvPr/>
        </p:nvSpPr>
        <p:spPr>
          <a:xfrm>
            <a:off x="5345500" y="1608300"/>
            <a:ext cx="3317700" cy="30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D0D0D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The </a:t>
            </a:r>
            <a:r>
              <a:rPr lang="en" sz="850">
                <a:solidFill>
                  <a:srgbClr val="0D0D0D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INSTALLED_APPS</a:t>
            </a:r>
            <a:r>
              <a:rPr lang="en" sz="1100">
                <a:solidFill>
                  <a:srgbClr val="0D0D0D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 setting in Django's </a:t>
            </a:r>
            <a:r>
              <a:rPr lang="en" sz="850">
                <a:solidFill>
                  <a:srgbClr val="0D0D0D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settings.py</a:t>
            </a:r>
            <a:r>
              <a:rPr lang="en" sz="1100">
                <a:solidFill>
                  <a:srgbClr val="0D0D0D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 file lists the installed applications, including Django's default components like admin, authentication, sessions, messages, and static files, as well as custom apps like 'ResumeAnalysisApp'. The </a:t>
            </a:r>
            <a:r>
              <a:rPr lang="en" sz="850">
                <a:solidFill>
                  <a:srgbClr val="0D0D0D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MIDDLEWARE</a:t>
            </a:r>
            <a:r>
              <a:rPr lang="en" sz="1100">
                <a:solidFill>
                  <a:srgbClr val="0D0D0D"/>
                </a:solidFill>
                <a:highlight>
                  <a:srgbClr val="FFFFFF"/>
                </a:highlight>
                <a:latin typeface="Raleway Medium"/>
                <a:ea typeface="Raleway Medium"/>
                <a:cs typeface="Raleway Medium"/>
                <a:sym typeface="Raleway Medium"/>
              </a:rPr>
              <a:t> setting specifies the order and functionality of middleware components that process requests and responses, such as security, session management, authentication, CSRF protection, and message handling.</a:t>
            </a:r>
            <a:endParaRPr sz="1200">
              <a:solidFill>
                <a:schemeClr val="accent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54" name="Google Shape;154;p19"/>
          <p:cNvSpPr/>
          <p:nvPr/>
        </p:nvSpPr>
        <p:spPr>
          <a:xfrm rot="10800000">
            <a:off x="3846025" y="1779300"/>
            <a:ext cx="1289700" cy="11226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/>
        </p:nvSpPr>
        <p:spPr>
          <a:xfrm>
            <a:off x="707075" y="885725"/>
            <a:ext cx="37950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REST INTERFACES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0" name="Google Shape;16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075" y="1325650"/>
            <a:ext cx="3134150" cy="332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1625" y="1325650"/>
            <a:ext cx="4899975" cy="3155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650" y="1380675"/>
            <a:ext cx="4358775" cy="349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1575" y="1380675"/>
            <a:ext cx="3726775" cy="333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